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3.xml" ContentType="application/inkml+xml"/>
  <Override PartName="/ppt/notesSlides/notesSlide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8" r:id="rId3"/>
    <p:sldId id="276" r:id="rId4"/>
    <p:sldId id="288" r:id="rId5"/>
    <p:sldId id="286" r:id="rId6"/>
    <p:sldId id="287" r:id="rId7"/>
    <p:sldId id="292" r:id="rId8"/>
    <p:sldId id="293" r:id="rId9"/>
    <p:sldId id="285" r:id="rId10"/>
    <p:sldId id="294" r:id="rId11"/>
    <p:sldId id="273" r:id="rId12"/>
    <p:sldId id="281" r:id="rId13"/>
    <p:sldId id="282" r:id="rId14"/>
    <p:sldId id="297" r:id="rId15"/>
    <p:sldId id="299" r:id="rId16"/>
    <p:sldId id="300" r:id="rId17"/>
    <p:sldId id="277" r:id="rId18"/>
    <p:sldId id="283" r:id="rId19"/>
    <p:sldId id="284" r:id="rId20"/>
    <p:sldId id="296" r:id="rId21"/>
    <p:sldId id="278" r:id="rId22"/>
    <p:sldId id="302" r:id="rId23"/>
    <p:sldId id="303" r:id="rId24"/>
    <p:sldId id="280" r:id="rId25"/>
    <p:sldId id="295" r:id="rId26"/>
    <p:sldId id="301" r:id="rId27"/>
    <p:sldId id="275" r:id="rId28"/>
    <p:sldId id="270" r:id="rId29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1"/>
    <a:srgbClr val="B0FFFF"/>
    <a:srgbClr val="ED2A24"/>
    <a:srgbClr val="081422"/>
    <a:srgbClr val="0A1523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0" autoAdjust="0"/>
    <p:restoredTop sz="85006" autoAdjust="0"/>
  </p:normalViewPr>
  <p:slideViewPr>
    <p:cSldViewPr snapToObjects="1">
      <p:cViewPr>
        <p:scale>
          <a:sx n="121" d="100"/>
          <a:sy n="121" d="100"/>
        </p:scale>
        <p:origin x="1776" y="7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1.434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1 24575,'94'9'0,"1"0"0,-1 0 0,-4-2 0,10 0 0,9 0 0,6 0 0,4 2 0,3 0 0,1 1-894,-28 0 0,3 0 1,2 1-1,1 1 0,3 0 1,1 1-1,1-1 0,3 1 1,0-1-1,1 0 0,2-1 787,-10-2 1,2 0-1,1 0 1,2-1 0,0 0-1,2 0 1,1 0-1,1 0 1,0 0 0,1 1-1,1 0 1,0 0-1,1 2 1,1 0-21,-11 0 0,1 0 0,2 0 1,2 1-1,0 1 0,0-1 0,1 1 1,1 0-1,0 1 0,-1-1 1,0 1-1,0 0 0,-1 0 0,-1 0 1,0 1-1,-3-1 0,0 0 127,10 2 0,0 0 0,0 1 0,-1-1 0,-1 1 0,-1 0 0,0 0 0,-1 0 0,-1 0 0,-1 0 0,0 1 0,-2-1 0,0 1 0,-1 0-38,5 0 0,1 1 1,0 0-1,-1 0 1,-1 0-1,-2 1 1,0-1-1,-3 1 1,-2-1-1,-3 1 1,-3-1-1,-4 1 38,29 7 0,-2 0 0,-4 1 0,-5 0 0,-7-2 0,-9-1 0,-12-2 0,14 6 0,-14-3 0,-25-6 0,-23-9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9:14.16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0 282 24575,'25'14'0,"1"1"0,-7 1 0,0-1 0,5 7 0,-9-8 0,3 3 0,-10-8 0,-1-2 0,-4-3 0,0-2 0,0 0 0,-1-1 0,2 2 0,0 0 0,3 1 0,1 1 0,2 2 0,3 1 0,1 3 0,-3-2 0,1 1 0,-6-4 0,1-1 0,-2 0 0,-1-1 0,0-1 0,0-1 0,-1-1 0,1-4 0,-2 0 0,1-2 0,-1-4 0,3-4 0,4-5 0,7-9 0,8-10 0,5-10 0,6-10 0,-5 2 0,-2 2 0,-5 10 0,-6 7 0,-2 5 0,-4 8 0,-2 4 0,-3 6 0,-1 5 0,-3 4 0,-1 3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36.60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24575,'34'55'0,"0"0"0,4 10 0,4 8 0,-5-7 0,4 9 0,2 2 0,-2-2-2828,5 12 1,-1-2 0,2 5 2827,-2-5 0,3 6 0,-1-1 0,-3-4 0,-1 2 0,-2-4 0,-1-1-66,-3-6 1,-1-1-1,-1-2 66,-6-11 0,-1-2 0,0-1 342,14 30 1,-3-4-343,-11-23 0,-1-4-71,-4-4 1,-1-3 70,7 26 0,-13-31 3784,-2-3-3784,-6-12 2537,-4-8-2537,-1-1 1583,-1-6-1583,0-4 231,-1-3-231,0-3 0,-1-3 0,0-4 0,0-6 0,-1 2 0,1-4 0,-1 5 0,0 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49.608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0 101 24575,'25'19'0,"4"5"0,20 20 0,-10-10 0,22 25 0,-22-20 0,-1 0 0,-10-8 0,-10-12 0,-5-3 0,-4-6 0,-3-4 0,-1-3 0,-2 0 0,0 0 0,0-2 0,-1-6 0,-1-2 0,-1-8 0,1-24 0,4 1 0,3-23 0,9-1 0,-4 18 0,3-7 0,-6 24 0,-1 2 0,-3 7 0,-1 4 0,-2 5 0,-2 3 0,1 3 0,1 1 0,-1 1 0,1-1 0,-2-1 0,1 0 0,0 1 0,-1-2 0,0 1 0,-1-1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19:03:22.783"/>
    </inkml:context>
    <inkml:brush xml:id="br0">
      <inkml:brushProperty name="width" value="0.3" units="cm"/>
      <inkml:brushProperty name="height" value="0.6" units="cm"/>
      <inkml:brushProperty name="color" value="#ED2A24"/>
      <inkml:brushProperty name="tip" value="rectangle"/>
      <inkml:brushProperty name="rasterOp" value="maskPen"/>
    </inkml:brush>
  </inkml:definitions>
  <inkml:trace contextRef="#ctx0" brushRef="#br0">1 39,'79'-3,"-5"1,11 1,-7 1,7 0,3 0,-12 0,2 0,4 0,6 0,-6 0,5 0,4 0,3 0,3 0,0 0,-13 0,1 0,0 0,3 0,2 0,3 0,5 0,5 0,-18 0,5 0,5 0,2 0,3 0,3 0,0 0,2 0,-1 0,1 0,-3 0,0 0,-4 0,-2 0,1 0,-1 0,-2 0,-1 0,-1 0,0 0,0 0,0 0,1 0,0 0,3 0,1 0,-4 0,3 0,3 0,0 0,2 0,1 0,-1 0,-1 0,-1 0,-1 0,-3 0,-3 0,-3 0,-5 0,22 0,-5 0,-4 0,-3 0,-2 0,-3 0,0 0,0 0,16 0,-3 0,-1 0,-2 0,-3 0,-2 0,1 0,-2 0,-3 0,-3 0,-3 0,3 0,-3 0,-3 0,-6 0,3 0,-6 0,-5 0,6 0,-6 0,-12 0,-6 0,14 0,-36 0,-15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2:52.77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1101 24575,'4'3'0,"2"-2"0,-1 3 0,17-9 0,26-20 0,7-6 0,25-17 0,-25 9 0,6-9 0,-6 1 0,-5-3 0,-5-2 0,6-13 0,-4-2 0,-13 13 0,-5 3 0,7-35 0,-12 31 0,-3 1 0,-5-13 0,7-23 0,-23 49 0,0-1 0,-5 6 0,1 7 0,-2 9 0,2 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08.28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1 341 15472,'7'0'0,"4"0"3887,-2-4-3887,5 0 1571,-2-7-1571,6-4 846,-2-5-846,10-11 2799,-3 3-2799,10-16 0,-8 12 0,-4 3 0,-13 11 0,-5 11 0,-3-1 0,4-10 0,0-2 0,4-8 0,-4 9 0,6 15 0,2 17 0,10 11 0,5 16 0,3-11 0,-3 5 0,2-8 0,-2 1 0,4 0 0,-8-4 0,-4-11 0,-12-6 0,-3-6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5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768 8 24575,'-4'-3'0,"-2"2"0,1-3 0,-17 9 0,-26 20 0,-7 6 0,-25 17 0,25-9 0,-6 9 0,6-1 0,5 3 0,5 2 0,-6 13 0,4 2 0,13-13 0,5-3 0,-7 35 0,12-31 0,3-1 0,5 13 0,-7 23 0,23-49 0,0 1 0,5-6 0,-1-7 0,2-9 0,-2-13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6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514 0 15472,'-7'0'0,"-4"0"3887,2 4-3887,-5 0 1571,2 7-1571,-6 4 846,2 5-846,-10 11 2799,3-3-2799,-10 16 0,8-12 0,4-3 0,13-11 0,5-11 0,3 1 0,-4 10 0,0 2 0,-4 8 0,4-9 0,-6-15 0,-2-17 0,-10-11 0,-5-16 0,-3 11 0,3-5 0,-2 8 0,2-1 0,-4 0 0,8 4 0,4 11 0,12 6 0,3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2.223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1 944 24575,'79'-18'0,"0"1"0,1-1 0,7 3 0,6 2 0,5-1 0,4 0 0,-19 1 0,2 0 0,3-1 0,3 0 0,5 0 0,5 1-1093,-6 3 1,6 0 0,4 0 0,4 1-1,2 0 1,2-1 0,1 0 0,0 0-1,-2-2 957,-14 1 1,-1-1-1,1-1 1,-1 0-1,2 0 1,0-1 0,2 1-1,1-1 1,2 1-1,3-1 1,3 1-9,-10 2 0,2 0 1,4 0-1,1 0 0,3 1 1,1-1-1,0 0 1,2 0-1,-1 0 0,1 0 1,-1 0-1,-1 0 0,-1 0 1,-1 0-1,-3-1 144,-1 0 0,-1 0 0,-2-1 0,0 0 0,-1 0 0,-1-1 0,1 1 0,-1 0 0,1 0 0,0 0 0,1 1 0,0 1 0,2-1 0,1 2-44,2 0 1,3 1 0,1 1 0,3-1 0,1 2 0,0-1 0,0 1 0,-1 0-1,0 0 1,-3 1 0,-2-1 0,-3 1 0,-3-1 0,-5 0 0,-4 1 43,26-4 0,-5 0 0,-6 0 0,-3 0 0,-4 1 0,-2 1 0,-2 2 0,0 1 0,21 2 0,5 3 0,-1 1 0,-13 1 0,-20 1 0,-30-2 0,-21 0 0,-39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0.79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 24575,'3'30'0,"-1"27"0,-2 36 0,0 19 0,0-42 0,0 2 0,2 1 0,3 1-1053,4 8 1,2 2 1052,2-2 0,5-1 0,12 6 0,5-1 0,0-7 0,2-2 0,3-7 0,3-2 0,12 13 0,5-2 0,-2-12 0,7-1 0,-1-11 0,6 1 0,-1-3-834,15 10 0,2-4 834,15-1 0,-1-5 0,-26-16 0,0-1 0,7 3 0,-1-1 52,-8-7 0,-2 0-52,-1-2 0,-4-2 0,38 16 0,-24-14 937,-15-2-937,-20-9 1837,-16-6-1837,-16-4 895,-6-4-895,-4 1 0,-1-3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6.165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1 563 24575,'35'0'0,"6"0"0,19 0 0,19 0 0,20 0 0,-31 0 0,-2 0 0,22 0 0,24 0 0,-63 0 0,7 0 0,-27 0 0,-8-2 0,-19-1 0,-2-1 0,-2 1 0,-1 0 0,2-1 0,-2 0 0,1 1 0,-2-1 0,-1 0 0,1 0 0,-2-2 0,-2-1 0,-2-4 0,-10-13 0,-8-10 0,-12-14 0,-20-20 0,11 17 0,-13-13 0,-13-6 0,33 29 0,-19-16 0,45 43 0,2 3 0,6 5 0,3 2 0,3 1 0,-1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15.83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771 1 24575,'0'16'0,"0"14"0,0 21 0,0 11 0,0 14 0,-3 2 0,-2 9 0,-1 1-1758,-1 4 1,-1 1 0,-2 3 1757,2-16 0,-2 1 0,0 0 0,-2-4 0,-3 6 0,-2-5 0,-1 0-491,-2 0 1,-1-2 0,0 1 490,-2-3 0,-1 0 0,-1-1 0,-2 5 0,0-1 0,0-3-548,-9 20 0,0-6 548,3-14 0,2-7-128,8-18 1,1-6 127,-11 18 3097,3-7-3097,8-19 2982,-1 1-2982,5-11 1601,4-5-1601,2-5 414,0 1-414,0-1 0,1-2 0,-1 3 0,6-7 0,-2 4 0,4-8 0,1 1 0,0-2 0,0-2 0,0-1 0,0-1 0,0 0 0,1-1 0,-1-1 0,1-2 0,0 0 0,1 1 0,1 1 0,-1-1 0,1 0 0,0-1 0,0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24.06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30 1 24575,'0'20'0,"0"2"0,0 17 0,0-10 0,0 30 0,0-27 0,0 8 0,0-16 0,0-7 0,0-3 0,0-1 0,0-5 0,0 1 0,0-3 0,0-2 0,0 0 0,0-1 0,0-1 0,0 1 0,0 0 0,0 0 0,0 0 0,0 0 0,0 0 0,0-1 0,0 1 0,0 0 0,-1 1 0,0 0 0,-1 0 0,1 0 0,-1 2 0,0 2 0,-1 9 0,0-1 0,0 4 0,1-5 0,0-1 0,0 0 0,1-3 0,-1-2 0,1-2 0,0-3 0,0-1 0,9-12 0,4 0 0,14-10 0,7 3 0,36-10 0,-18 7 0,18-6 0,-31 12 0,-2-1 0,-4 1 0,-4 1 0,-7 2 0,-6 4 0,-6 2 0,-3 1 0,-2 2 0,-1-1 0,0 1 0,3-1 0,2 0 0,3 0 0,0-1 0,-1 1 0,-1 0 0,-1 0 0,-1 0 0,-1 1 0,-3 0 0,-2-2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7:14.079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24575,'3'60'0,"-1"21"0,-2 4 0,0 5-460,0-23 0,0 4 460,0 14 0,0 10 0,0-2-1112,0-18 1,0-3 0,0 1 1111,0 2 0,0-1 0,0-1 0,0 26 0,0-10 940,0 0-940,0-20 0,0-25 0,0-11 399,0-17-399,0-16 2876,0-17-2876,0-3 39,0-8-39,0 5 0,0 8 0,0 1 0,0 8 0,0 2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00.53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24575,'3'12'0,"4"5"0,0-3 0,3 3 0,-2-3 0,-1-1 0,0-1 0,-1-1 0,-1-2 0,-1-2 0,-1-1 0,0 0 0,-1-1 0,0-1 0,1 0 0,-1 2 0,2 1 0,0 2 0,0 0 0,1 1 0,-1-1 0,0-1 0,0-2 0,1 0 0,-2-1 0,1 0 0,-2-2 0,0 1 0,-1-1 0,1 1 0,-2 0 0,1-1 0,0 1 0,0-1 0,1 1 0,-1-1 0,-1 0 0,2 0 0,-1 1 0,1 1 0,0-2 0,1 3 0,-3-2 0,2 1 0,-1 0 0,1-1 0,-1-1 0,1 1 0,-2 0 0,1-2 0,0 1 0,0-1 0,1 0 0,-1 2 0,2 1 0,-2-2 0,1 2 0,-1-2 0,1 1 0,-1 1 0,0 0 0,1 0 0,-1-1 0,1-1 0,-1 1 0,1-2 0,0 0 0,1-2 0,-1 0 0,2 0 0,-1 0 0,0-1 0,2-3 0,0-1 0,2-2 0,2-1 0,1 0 0,2-1 0,0 0 0,1 0 0,1-3 0,2-1 0,1-2 0,3-3 0,-2 1 0,0-2 0,2 1 0,10-13 0,-9 11 0,11-13 0,-16 17 0,4-3 0,-3 3 0,-2 3 0,-3 3 0,-4 3 0,-2 1 0,-1 2 0,-1 2 0,-1 0 0,-2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58.021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24575,'31'0'0,"37"7"0,-17 1 0,5 2-913,19 6 1,5 3 912,-18-2 0,2 3 0,5 3-1386,11 5 0,7 5 0,1 2 1,-4 0 1385,6 4 0,-3 0 0,5 4 0,-16-8 0,5 3 0,3 1 0,-3 1 0,-4-1 0,-2 3 0,-4 0 0,-2 0 0,1 1 0,0-1 0,0 2 0,-1 0 0,-1 0 0,-4 0 0,-2 1 0,0 1 0,0 2 0,4 7 0,0 2 0,-1 3 0,-1 0 0,1 3 0,-2 2 0,-1 1 0,-1 0 0,-1-1 0,-2 0 0,-1 1 0,0 3 0,1 5 0,0 3 0,-3 0 0,-4-1 0,4 10 0,-5-2 0,-3-1-324,-6-8 0,-2 0 1,-1-1 323,0 3 0,-1 0 0,-4-4-431,-3 5 0,-4-5 431,0-2 0,-2-2 0,-3-5 0,-3-4 420,6 33-420,-4-9 0,-5-14 3902,-6-21-3902,-5-17 3235,-2-13-3235,-2-6 1438,1-6-1438,-1-4 206,1-11-206,0-6 0,-1-27 0,0 23 0,0-12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extended-propertie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C9F5-050C-49F8-8369-4E75DC2A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58368-CFF5-24C5-AEFA-2B6852BB6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1D4A4-559D-956E-B87D-B3EABA6E3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7C75A-3289-13C5-28AD-6E6F5394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89B60-D997-EC31-8D23-C851BA0ED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5B959-6FF5-F2ED-438C-CB9BC316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9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-us/azure/governance/resource-graph/concepts/azure-resource-graph-get-list-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50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https://learn.microsoft.com/en-us/azure/governance/resource-graph/concepts/query-language#extended-properties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6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sv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sv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8.png"/><Relationship Id="rId18" Type="http://schemas.openxmlformats.org/officeDocument/2006/relationships/customXml" Target="../ink/ink8.xml"/><Relationship Id="rId26" Type="http://schemas.openxmlformats.org/officeDocument/2006/relationships/image" Target="../media/image45.png"/><Relationship Id="rId3" Type="http://schemas.openxmlformats.org/officeDocument/2006/relationships/image" Target="../media/image31.svg"/><Relationship Id="rId21" Type="http://schemas.openxmlformats.org/officeDocument/2006/relationships/image" Target="../media/image42.png"/><Relationship Id="rId7" Type="http://schemas.openxmlformats.org/officeDocument/2006/relationships/image" Target="../media/image35.svg"/><Relationship Id="rId12" Type="http://schemas.openxmlformats.org/officeDocument/2006/relationships/customXml" Target="../ink/ink5.xml"/><Relationship Id="rId17" Type="http://schemas.openxmlformats.org/officeDocument/2006/relationships/image" Target="../media/image40.png"/><Relationship Id="rId25" Type="http://schemas.openxmlformats.org/officeDocument/2006/relationships/customXml" Target="../ink/ink11.xml"/><Relationship Id="rId2" Type="http://schemas.openxmlformats.org/officeDocument/2006/relationships/image" Target="../media/image30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24" Type="http://schemas.openxmlformats.org/officeDocument/2006/relationships/image" Target="../media/image44.png"/><Relationship Id="rId5" Type="http://schemas.openxmlformats.org/officeDocument/2006/relationships/image" Target="../media/image33.sv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46.png"/><Relationship Id="rId10" Type="http://schemas.openxmlformats.org/officeDocument/2006/relationships/customXml" Target="../ink/ink4.xml"/><Relationship Id="rId19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svg"/><Relationship Id="rId11" Type="http://schemas.openxmlformats.org/officeDocument/2006/relationships/customXml" Target="../ink/ink13.xml"/><Relationship Id="rId5" Type="http://schemas.openxmlformats.org/officeDocument/2006/relationships/image" Target="../media/image49.png"/><Relationship Id="rId10" Type="http://schemas.openxmlformats.org/officeDocument/2006/relationships/image" Target="../media/image52.svg"/><Relationship Id="rId4" Type="http://schemas.openxmlformats.org/officeDocument/2006/relationships/image" Target="../media/image7.sv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ustomXml" Target="../ink/ink1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60.png"/><Relationship Id="rId5" Type="http://schemas.openxmlformats.org/officeDocument/2006/relationships/image" Target="../media/image20.png"/><Relationship Id="rId15" Type="http://schemas.openxmlformats.org/officeDocument/2006/relationships/image" Target="../media/image180.png"/><Relationship Id="rId10" Type="http://schemas.openxmlformats.org/officeDocument/2006/relationships/customXml" Target="../ink/ink15.xml"/><Relationship Id="rId4" Type="http://schemas.openxmlformats.org/officeDocument/2006/relationships/image" Target="../media/image19.svg"/><Relationship Id="rId9" Type="http://schemas.openxmlformats.org/officeDocument/2006/relationships/image" Target="../media/image15.png"/><Relationship Id="rId1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9F98-9F00-4ADA-F459-9733D5B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0674-6B48-D4F7-C9D3-437833D6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3591"/>
          <a:stretch>
            <a:fillRect/>
          </a:stretch>
        </p:blipFill>
        <p:spPr>
          <a:xfrm>
            <a:off x="0" y="411510"/>
            <a:ext cx="9144000" cy="367240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59A8ECB-DF2E-6C5E-86BB-E7A2C46B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82" y="570932"/>
            <a:ext cx="616198" cy="616198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78521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ACE6C-61C7-E259-E38C-795E24E7F06E}"/>
              </a:ext>
            </a:extLst>
          </p:cNvPr>
          <p:cNvGrpSpPr/>
          <p:nvPr/>
        </p:nvGrpSpPr>
        <p:grpSpPr>
          <a:xfrm>
            <a:off x="627657" y="2083666"/>
            <a:ext cx="1627369" cy="1625818"/>
            <a:chOff x="627657" y="2083666"/>
            <a:chExt cx="1627369" cy="162581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7BBE0B3-B835-0EAB-E163-0C42F9C3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710" y="2083666"/>
              <a:ext cx="1287264" cy="12872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8DD114-CFDD-00DE-C876-53C2B002B638}"/>
                </a:ext>
              </a:extLst>
            </p:cNvPr>
            <p:cNvSpPr txBox="1"/>
            <p:nvPr/>
          </p:nvSpPr>
          <p:spPr>
            <a:xfrm>
              <a:off x="627657" y="3370930"/>
              <a:ext cx="1627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Azure Portal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2A51FE-505E-BCAC-5CDF-B6BA6F4E6AAE}"/>
              </a:ext>
            </a:extLst>
          </p:cNvPr>
          <p:cNvGrpSpPr/>
          <p:nvPr/>
        </p:nvGrpSpPr>
        <p:grpSpPr>
          <a:xfrm>
            <a:off x="2451085" y="1995686"/>
            <a:ext cx="2108269" cy="1713798"/>
            <a:chOff x="2451085" y="1995686"/>
            <a:chExt cx="2108269" cy="1713798"/>
          </a:xfrm>
        </p:grpSpPr>
        <p:pic>
          <p:nvPicPr>
            <p:cNvPr id="7" name="Picture 6" descr="A white arrow in a blue square&#10;&#10;AI-generated content may be incorrect.">
              <a:extLst>
                <a:ext uri="{FF2B5EF4-FFF2-40B4-BE49-F238E27FC236}">
                  <a16:creationId xmlns:a16="http://schemas.microsoft.com/office/drawing/2014/main" id="{CB366493-4829-3A5D-3D0F-0544B202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800" y="1995686"/>
              <a:ext cx="1456432" cy="14564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CA597-62BF-C15D-4644-3DC89E6A9696}"/>
                </a:ext>
              </a:extLst>
            </p:cNvPr>
            <p:cNvSpPr txBox="1"/>
            <p:nvPr/>
          </p:nvSpPr>
          <p:spPr>
            <a:xfrm>
              <a:off x="2451085" y="3370930"/>
              <a:ext cx="2108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PowerShell &amp; CLI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F07C3-AFBA-3932-67C5-47C8EBB50BC2}"/>
              </a:ext>
            </a:extLst>
          </p:cNvPr>
          <p:cNvGrpSpPr/>
          <p:nvPr/>
        </p:nvGrpSpPr>
        <p:grpSpPr>
          <a:xfrm>
            <a:off x="5014728" y="2083666"/>
            <a:ext cx="1170236" cy="1625818"/>
            <a:chOff x="5014728" y="2083666"/>
            <a:chExt cx="1170236" cy="162581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CDB6E8E-B224-E63E-F9A5-56DF8B95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14728" y="2083666"/>
              <a:ext cx="1170236" cy="11962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1920F6-F995-C625-3386-3EBF12E3CBCD}"/>
                </a:ext>
              </a:extLst>
            </p:cNvPr>
            <p:cNvSpPr txBox="1"/>
            <p:nvPr/>
          </p:nvSpPr>
          <p:spPr>
            <a:xfrm>
              <a:off x="5026612" y="337093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REST API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2C3A44-D9F8-BDEF-B7AC-D3F79EC882DC}"/>
              </a:ext>
            </a:extLst>
          </p:cNvPr>
          <p:cNvGrpSpPr/>
          <p:nvPr/>
        </p:nvGrpSpPr>
        <p:grpSpPr>
          <a:xfrm>
            <a:off x="6971460" y="2124115"/>
            <a:ext cx="1210005" cy="1583227"/>
            <a:chOff x="6971460" y="2124115"/>
            <a:chExt cx="1210005" cy="1583227"/>
          </a:xfrm>
        </p:grpSpPr>
        <p:pic>
          <p:nvPicPr>
            <p:cNvPr id="12" name="Picture 11" descr="A blue ribbon with a black background&#10;&#10;AI-generated content may be incorrect.">
              <a:extLst>
                <a:ext uri="{FF2B5EF4-FFF2-40B4-BE49-F238E27FC236}">
                  <a16:creationId xmlns:a16="http://schemas.microsoft.com/office/drawing/2014/main" id="{EA9A7D76-DF65-3194-7973-12955926F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460" y="2124115"/>
              <a:ext cx="1196240" cy="11962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38CF0-7407-5ABB-4A38-3FDB53AD8630}"/>
                </a:ext>
              </a:extLst>
            </p:cNvPr>
            <p:cNvSpPr txBox="1"/>
            <p:nvPr/>
          </p:nvSpPr>
          <p:spPr>
            <a:xfrm>
              <a:off x="7155222" y="3368788"/>
              <a:ext cx="1026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VS Code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A9382E59-44A7-E5B9-8367-E59CA2DE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968067"/>
            <a:ext cx="776682" cy="776682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1228755"/>
            <a:ext cx="3059081" cy="1838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Tables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5220072" y="1228755"/>
            <a:ext cx="2232248" cy="165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Functions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endParaRPr lang="en-US" sz="18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D25DE7-4D97-59D8-68C1-1BFBE7C0E60B}"/>
              </a:ext>
            </a:extLst>
          </p:cNvPr>
          <p:cNvSpPr txBox="1">
            <a:spLocks/>
          </p:cNvSpPr>
          <p:nvPr/>
        </p:nvSpPr>
        <p:spPr>
          <a:xfrm>
            <a:off x="5220072" y="2883136"/>
            <a:ext cx="2232248" cy="172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Keywords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02CA78-A2CC-E3E1-D84A-B06FFC0024B6}"/>
              </a:ext>
            </a:extLst>
          </p:cNvPr>
          <p:cNvSpPr txBox="1">
            <a:spLocks/>
          </p:cNvSpPr>
          <p:nvPr/>
        </p:nvSpPr>
        <p:spPr>
          <a:xfrm>
            <a:off x="1691680" y="2883136"/>
            <a:ext cx="3059081" cy="1838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Operators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00B4C-5DBD-10E7-C0B1-476A3151C020}"/>
              </a:ext>
            </a:extLst>
          </p:cNvPr>
          <p:cNvSpPr txBox="1"/>
          <p:nvPr/>
        </p:nvSpPr>
        <p:spPr>
          <a:xfrm>
            <a:off x="2032670" y="1547762"/>
            <a:ext cx="1171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</a:rPr>
              <a:t>R</a:t>
            </a:r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FAC34-03C8-682F-1838-49E07E2232A6}"/>
              </a:ext>
            </a:extLst>
          </p:cNvPr>
          <p:cNvSpPr txBox="1"/>
          <p:nvPr/>
        </p:nvSpPr>
        <p:spPr>
          <a:xfrm>
            <a:off x="2032670" y="3200438"/>
            <a:ext cx="723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7AA7B-5F2C-D7D7-3CDF-29EDCA8304AB}"/>
              </a:ext>
            </a:extLst>
          </p:cNvPr>
          <p:cNvSpPr txBox="1"/>
          <p:nvPr/>
        </p:nvSpPr>
        <p:spPr>
          <a:xfrm>
            <a:off x="2032670" y="3457427"/>
            <a:ext cx="109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BD559-FD58-2E9F-E33D-585327F4022F}"/>
              </a:ext>
            </a:extLst>
          </p:cNvPr>
          <p:cNvSpPr txBox="1"/>
          <p:nvPr/>
        </p:nvSpPr>
        <p:spPr>
          <a:xfrm>
            <a:off x="5561062" y="2315063"/>
            <a:ext cx="1036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not(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26C4-968F-87E8-F1EF-65B8D6648ABD}"/>
              </a:ext>
            </a:extLst>
          </p:cNvPr>
          <p:cNvSpPr txBox="1"/>
          <p:nvPr/>
        </p:nvSpPr>
        <p:spPr>
          <a:xfrm>
            <a:off x="5985909" y="2315062"/>
            <a:ext cx="44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0FCAFB-7004-CC6D-5258-E801F4F6E751}"/>
              </a:ext>
            </a:extLst>
          </p:cNvPr>
          <p:cNvSpPr txBox="1"/>
          <p:nvPr/>
        </p:nvSpPr>
        <p:spPr>
          <a:xfrm>
            <a:off x="5561062" y="3200770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3D842-0496-3D42-2B99-CB8AF153195C}"/>
              </a:ext>
            </a:extLst>
          </p:cNvPr>
          <p:cNvSpPr txBox="1"/>
          <p:nvPr/>
        </p:nvSpPr>
        <p:spPr>
          <a:xfrm>
            <a:off x="5561062" y="3200437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4" grpId="0" uiExpand="1" build="p"/>
      <p:bldP spid="4" grpId="1" uiExpand="1" build="allAtOnce"/>
      <p:bldP spid="7" grpId="0" uiExpand="1" build="p"/>
      <p:bldP spid="10" grpId="0" uiExpand="1" build="p"/>
      <p:bldP spid="10" grpId="1" build="allAtOnce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9A8F0-BBEB-02FD-6BE4-308581A0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91C7-BE9C-CDAC-1884-729A249C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DCE88-CF1F-88E9-C00A-BBD03169BF3A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00C98-6950-BD8B-87E2-50677B96CE3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05BFA-42E5-09B8-959A-6099D18A1B37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5E929-F6DE-F713-8BBA-EC209D99F3FB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A8F785-940B-8AF0-AB0F-8130DE9BB81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2B2EB-832E-B09C-673F-F459E3690A0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E88731-2F61-9712-6420-4D4F2B10950C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38E21F-8C3F-8DB0-434F-26C17D6464EA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3C0CA1-BF4E-F853-9282-DFEE349C9164}"/>
              </a:ext>
            </a:extLst>
          </p:cNvPr>
          <p:cNvSpPr/>
          <p:nvPr/>
        </p:nvSpPr>
        <p:spPr>
          <a:xfrm>
            <a:off x="647564" y="1925077"/>
            <a:ext cx="7722858" cy="1870809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6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867F0-32FD-8413-5453-CE8276C7A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E390-2823-5BC0-9228-6319B332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C7FB0-44E7-4358-7ED1-30BC48DA299B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F3D2AC-960E-A288-237C-4352AD1C1E2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BD1D0-67A4-CA88-DD53-23444D3CE382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EAB63-B342-480D-7F63-C914CF805107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91061B-9002-104C-3667-480088AB31F1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B031A-FA05-8633-B153-48D6E221B37D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989C1-6357-702C-009D-A7251455438D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AE5896-5F3E-5FB3-A580-B1B26C7AD398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650BFB-A7F2-7FAE-051C-C0C3D4AD9EA4}"/>
              </a:ext>
            </a:extLst>
          </p:cNvPr>
          <p:cNvSpPr/>
          <p:nvPr/>
        </p:nvSpPr>
        <p:spPr>
          <a:xfrm>
            <a:off x="647564" y="2787774"/>
            <a:ext cx="7722858" cy="950371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6993C-97F8-B707-4309-83F8B1068975}"/>
              </a:ext>
            </a:extLst>
          </p:cNvPr>
          <p:cNvSpPr/>
          <p:nvPr/>
        </p:nvSpPr>
        <p:spPr>
          <a:xfrm>
            <a:off x="425401" y="1437168"/>
            <a:ext cx="7722858" cy="477763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1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B0644-8241-0E99-7FA8-24CADC37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C6C-B373-B72A-84C4-610E0289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870A1-8DD7-F9EA-A2FB-FB43D442B211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3C2AA-BDA1-CFD7-A791-B5541012C111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8CFED-6DE2-F037-3B78-EE77A750C585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0356B-FFD8-99FE-DD0F-653750F7627C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521808-8127-3BD9-C2DC-5FE9148D72B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CE6D9B-54B1-D720-9528-604FA8A3BDF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6B2C8-3D18-2DB3-CE64-65FF2E76F1DB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8EE61C-FDF2-ED96-4400-BC624AC29056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BC5007-0C47-4F89-74D4-ED0CF9718788}"/>
              </a:ext>
            </a:extLst>
          </p:cNvPr>
          <p:cNvSpPr/>
          <p:nvPr/>
        </p:nvSpPr>
        <p:spPr>
          <a:xfrm>
            <a:off x="425401" y="1437168"/>
            <a:ext cx="7722858" cy="1422614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13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A85D3DB-83D1-23BF-0E3E-94060C35B761}"/>
              </a:ext>
            </a:extLst>
          </p:cNvPr>
          <p:cNvSpPr txBox="1"/>
          <p:nvPr/>
        </p:nvSpPr>
        <p:spPr>
          <a:xfrm>
            <a:off x="1403648" y="1463754"/>
            <a:ext cx="63367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3800" b="0" dirty="0">
                <a:solidFill>
                  <a:srgbClr val="B0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6000" b="0" dirty="0">
              <a:solidFill>
                <a:srgbClr val="B0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1FD287-1E9E-18F5-50F0-5828D7BA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Querying Azure Resource Graph</a:t>
            </a:r>
          </a:p>
        </p:txBody>
      </p:sp>
    </p:spTree>
    <p:extLst>
      <p:ext uri="{BB962C8B-B14F-4D97-AF65-F5344CB8AC3E}">
        <p14:creationId xmlns:p14="http://schemas.microsoft.com/office/powerpoint/2010/main" val="1218675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914F-295B-C07C-85D4-72017736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635B-C461-D204-6F58-49C6BEF0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Case Sensitivity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8110A-5D35-14CF-AC22-035ED391012D}"/>
              </a:ext>
            </a:extLst>
          </p:cNvPr>
          <p:cNvSpPr txBox="1"/>
          <p:nvPr/>
        </p:nvSpPr>
        <p:spPr>
          <a:xfrm>
            <a:off x="457200" y="1232567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Case sensitive operators</a:t>
            </a: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=~ - ==</a:t>
            </a: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in~ - in</a:t>
            </a:r>
          </a:p>
        </p:txBody>
      </p:sp>
    </p:spTree>
    <p:extLst>
      <p:ext uri="{BB962C8B-B14F-4D97-AF65-F5344CB8AC3E}">
        <p14:creationId xmlns:p14="http://schemas.microsoft.com/office/powerpoint/2010/main" val="3789878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20B5-B5C8-78AA-5108-CB55B01C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6E49-1B60-E301-A870-EE80461A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Matches Regex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A5D58-D78F-C773-153B-B02E18FFA6B4}"/>
              </a:ext>
            </a:extLst>
          </p:cNvPr>
          <p:cNvSpPr txBox="1"/>
          <p:nvPr/>
        </p:nvSpPr>
        <p:spPr>
          <a:xfrm>
            <a:off x="457200" y="1232567"/>
            <a:ext cx="7283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Useful for matching resources by naming convention, resource ids, scopes</a:t>
            </a:r>
            <a:endParaRPr lang="en-US" sz="1800" dirty="0"/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 name matches regex ‘^.+-(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dev|test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kv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|app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’</a:t>
            </a:r>
          </a:p>
          <a:p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dirty="0"/>
              <a:t>Role Assignment scopes</a:t>
            </a:r>
          </a:p>
          <a:p>
            <a:endParaRPr lang="en-US" sz="1800" dirty="0" err="1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1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FDBA-C871-63AC-41E2-FAC988EDF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810DBE0-BF71-47E1-6967-3FAA856F7B0F}"/>
              </a:ext>
            </a:extLst>
          </p:cNvPr>
          <p:cNvSpPr txBox="1"/>
          <p:nvPr/>
        </p:nvSpPr>
        <p:spPr>
          <a:xfrm>
            <a:off x="1594261" y="4636255"/>
            <a:ext cx="5955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Microsoft.OperationalInsights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</a:t>
            </a:r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queryPacks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72EC0-00AF-8123-4026-CE078DE6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176CBAE-86EB-A74C-3F29-215BBA7E8EA0}"/>
              </a:ext>
            </a:extLst>
          </p:cNvPr>
          <p:cNvGrpSpPr/>
          <p:nvPr/>
        </p:nvGrpSpPr>
        <p:grpSpPr>
          <a:xfrm>
            <a:off x="539552" y="1863610"/>
            <a:ext cx="2320692" cy="2172068"/>
            <a:chOff x="539552" y="1863610"/>
            <a:chExt cx="2320692" cy="217206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E87F22-6A3A-4975-3699-7E5E735E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296" y="1863610"/>
              <a:ext cx="1451948" cy="14519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61CA96-8C2A-ABE4-B86B-8B172DB1C5D0}"/>
                </a:ext>
              </a:extLst>
            </p:cNvPr>
            <p:cNvSpPr txBox="1"/>
            <p:nvPr/>
          </p:nvSpPr>
          <p:spPr>
            <a:xfrm>
              <a:off x="539552" y="2958460"/>
              <a:ext cx="18678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Resource Graph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Queries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endParaRPr lang="en-US" sz="16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07AE63-C694-CCE9-E96A-E00518094367}"/>
              </a:ext>
            </a:extLst>
          </p:cNvPr>
          <p:cNvSpPr txBox="1"/>
          <p:nvPr/>
        </p:nvSpPr>
        <p:spPr>
          <a:xfrm>
            <a:off x="2616175" y="4294248"/>
            <a:ext cx="3911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Microsoft.ResourceGraph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DC194B0-0066-301C-C078-BC28EB628B55}"/>
              </a:ext>
            </a:extLst>
          </p:cNvPr>
          <p:cNvGrpSpPr/>
          <p:nvPr/>
        </p:nvGrpSpPr>
        <p:grpSpPr>
          <a:xfrm>
            <a:off x="3638090" y="1808306"/>
            <a:ext cx="1867819" cy="1483976"/>
            <a:chOff x="3638090" y="1808306"/>
            <a:chExt cx="1867819" cy="148397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E1D4A4F-CE4D-D2B2-1A29-4352265C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5936" y="1808306"/>
              <a:ext cx="1152128" cy="1152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EED95-6646-E67D-9B3B-D720188FF7F2}"/>
                </a:ext>
              </a:extLst>
            </p:cNvPr>
            <p:cNvSpPr txBox="1"/>
            <p:nvPr/>
          </p:nvSpPr>
          <p:spPr>
            <a:xfrm>
              <a:off x="3638090" y="2953728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Git Repository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4EB6CE6-BDE9-824C-8BFE-D19E950675B4}"/>
              </a:ext>
            </a:extLst>
          </p:cNvPr>
          <p:cNvGrpSpPr/>
          <p:nvPr/>
        </p:nvGrpSpPr>
        <p:grpSpPr>
          <a:xfrm>
            <a:off x="6362499" y="1705438"/>
            <a:ext cx="1747594" cy="1833065"/>
            <a:chOff x="6362499" y="1705438"/>
            <a:chExt cx="1747594" cy="183306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9A4CA2A-CF8D-92B5-5892-2F1F7FED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2151" y="1705438"/>
              <a:ext cx="1248290" cy="12482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BE9671-258E-4F83-55CF-A4C447D04D71}"/>
                </a:ext>
              </a:extLst>
            </p:cNvPr>
            <p:cNvSpPr txBox="1"/>
            <p:nvPr/>
          </p:nvSpPr>
          <p:spPr>
            <a:xfrm>
              <a:off x="6362499" y="2953728"/>
              <a:ext cx="1747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Log Analytics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Query Packs *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F73CAC-C2A5-66C4-D583-D608F303E08E}"/>
              </a:ext>
            </a:extLst>
          </p:cNvPr>
          <p:cNvSpPr txBox="1"/>
          <p:nvPr/>
        </p:nvSpPr>
        <p:spPr>
          <a:xfrm>
            <a:off x="3878541" y="3979863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.KQL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17-284E-2FDE-A042-6E21742D7F2B}"/>
              </a:ext>
            </a:extLst>
          </p:cNvPr>
          <p:cNvSpPr txBox="1"/>
          <p:nvPr/>
        </p:nvSpPr>
        <p:spPr>
          <a:xfrm>
            <a:off x="8404511" y="459044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dirty="0" err="1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dirty="0">
              <a:solidFill>
                <a:srgbClr val="FFCC0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FD8BAC7-358C-00FB-014D-8959CA1456E3}"/>
              </a:ext>
            </a:extLst>
          </p:cNvPr>
          <p:cNvGrpSpPr/>
          <p:nvPr/>
        </p:nvGrpSpPr>
        <p:grpSpPr>
          <a:xfrm>
            <a:off x="1831984" y="3558070"/>
            <a:ext cx="801855" cy="905455"/>
            <a:chOff x="1965420" y="3575730"/>
            <a:chExt cx="68436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14:cNvPr>
                <p14:cNvContentPartPr/>
                <p14:nvPr/>
              </p14:nvContentPartPr>
              <p14:xfrm>
                <a:off x="1965420" y="3575730"/>
                <a:ext cx="620640" cy="720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0058" y="3561524"/>
                  <a:ext cx="651058" cy="74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14:cNvPr>
                <p14:cNvContentPartPr/>
                <p14:nvPr/>
              </p14:nvContentPartPr>
              <p14:xfrm>
                <a:off x="2402100" y="4141290"/>
                <a:ext cx="247680" cy="163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7043" y="4126801"/>
                  <a:ext cx="278102" cy="1921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A50C143-3529-197A-9FEA-C603543C6FCE}"/>
              </a:ext>
            </a:extLst>
          </p:cNvPr>
          <p:cNvGrpSpPr/>
          <p:nvPr/>
        </p:nvGrpSpPr>
        <p:grpSpPr>
          <a:xfrm>
            <a:off x="7107123" y="3564951"/>
            <a:ext cx="308880" cy="1045440"/>
            <a:chOff x="7107123" y="3564951"/>
            <a:chExt cx="308880" cy="10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14:cNvPr>
                <p14:cNvContentPartPr/>
                <p14:nvPr/>
              </p14:nvContentPartPr>
              <p14:xfrm>
                <a:off x="7138083" y="3564951"/>
                <a:ext cx="277920" cy="997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0083" y="3547311"/>
                  <a:ext cx="31356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14:cNvPr>
                <p14:cNvContentPartPr/>
                <p14:nvPr/>
              </p14:nvContentPartPr>
              <p14:xfrm>
                <a:off x="7107123" y="4418871"/>
                <a:ext cx="195840" cy="191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9123" y="4401231"/>
                  <a:ext cx="231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ECF9E33-8B5A-48C9-0A13-032894B7EA67}"/>
              </a:ext>
            </a:extLst>
          </p:cNvPr>
          <p:cNvGrpSpPr/>
          <p:nvPr/>
        </p:nvGrpSpPr>
        <p:grpSpPr>
          <a:xfrm>
            <a:off x="4583123" y="3357000"/>
            <a:ext cx="209520" cy="609510"/>
            <a:chOff x="4583123" y="3357000"/>
            <a:chExt cx="209520" cy="60951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14:cNvPr>
                <p14:cNvContentPartPr/>
                <p14:nvPr/>
              </p14:nvContentPartPr>
              <p14:xfrm>
                <a:off x="4675680" y="3357000"/>
                <a:ext cx="2160" cy="579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57680" y="3339000"/>
                  <a:ext cx="378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14:cNvPr>
                <p14:cNvContentPartPr/>
                <p14:nvPr/>
              </p14:nvContentPartPr>
              <p14:xfrm>
                <a:off x="4583123" y="3828630"/>
                <a:ext cx="209520" cy="137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5483" y="3810630"/>
                  <a:ext cx="245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FD2588-F7DB-121C-64CA-DD278BD427BF}"/>
              </a:ext>
            </a:extLst>
          </p:cNvPr>
          <p:cNvGrpSpPr/>
          <p:nvPr/>
        </p:nvGrpSpPr>
        <p:grpSpPr>
          <a:xfrm>
            <a:off x="5146163" y="3339030"/>
            <a:ext cx="1515960" cy="1319040"/>
            <a:chOff x="5146163" y="3339030"/>
            <a:chExt cx="1515960" cy="13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14:cNvPr>
                <p14:cNvContentPartPr/>
                <p14:nvPr/>
              </p14:nvContentPartPr>
              <p14:xfrm>
                <a:off x="5146163" y="3339030"/>
                <a:ext cx="1419120" cy="1310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8523" y="3321030"/>
                  <a:ext cx="145476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14:cNvPr>
                <p14:cNvContentPartPr/>
                <p14:nvPr/>
              </p14:nvContentPartPr>
              <p14:xfrm>
                <a:off x="6458723" y="4475910"/>
                <a:ext cx="203400" cy="182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40723" y="4458270"/>
                  <a:ext cx="239040" cy="2178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122" name="Picture 2" descr="Bicep for Visual Studio">
              <a:extLst>
                <a:ext uri="{FF2B5EF4-FFF2-40B4-BE49-F238E27FC236}">
                  <a16:creationId xmlns:a16="http://schemas.microsoft.com/office/drawing/2014/main" id="{41BEAD64-7527-4948-9E3D-CC2E7AD5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214" y="3532426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0939246-3D17-FFBB-A40C-AFFECC15816D}"/>
              </a:ext>
            </a:extLst>
          </p:cNvPr>
          <p:cNvGrpSpPr/>
          <p:nvPr/>
        </p:nvGrpSpPr>
        <p:grpSpPr>
          <a:xfrm>
            <a:off x="4942403" y="3359910"/>
            <a:ext cx="507960" cy="951480"/>
            <a:chOff x="4942403" y="3359910"/>
            <a:chExt cx="507960" cy="95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14:cNvPr>
                <p14:cNvContentPartPr/>
                <p14:nvPr/>
              </p14:nvContentPartPr>
              <p14:xfrm>
                <a:off x="4942403" y="3359910"/>
                <a:ext cx="435960" cy="909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4403" y="3341910"/>
                  <a:ext cx="47160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14:cNvPr>
                <p14:cNvContentPartPr/>
                <p14:nvPr/>
              </p14:nvContentPartPr>
              <p14:xfrm>
                <a:off x="5276483" y="4148670"/>
                <a:ext cx="173880" cy="162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8483" y="4130670"/>
                  <a:ext cx="209520" cy="1983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3" name="Picture 2" descr="Bicep for Visual Studio">
              <a:extLst>
                <a:ext uri="{FF2B5EF4-FFF2-40B4-BE49-F238E27FC236}">
                  <a16:creationId xmlns:a16="http://schemas.microsoft.com/office/drawing/2014/main" id="{464F0884-4A23-216D-5D20-229A7E6F7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595" y="3617935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3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/>
      <p:bldP spid="22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Hidden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SystemData</a:t>
            </a:r>
            <a:r>
              <a:rPr lang="en-US" dirty="0">
                <a:ea typeface="Roboto" panose="02000000000000000000" pitchFamily="2" charset="0"/>
              </a:rPr>
              <a:t> property for resource metadata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If supported by the resource – Check API version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pPr lvl="1"/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But not yet* with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bARGE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E6D92-641E-CD6F-ACDF-D0FEC4D68B9D}"/>
              </a:ext>
            </a:extLst>
          </p:cNvPr>
          <p:cNvSpPr txBox="1"/>
          <p:nvPr/>
        </p:nvSpPr>
        <p:spPr>
          <a:xfrm>
            <a:off x="513090" y="3577982"/>
            <a:ext cx="8640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D2A24"/>
                </a:solidFill>
              </a:rPr>
              <a:t>RUN 4 QUERIES HERE AS DEMO!!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65791-AA42-D476-6840-3DC759142146}"/>
              </a:ext>
            </a:extLst>
          </p:cNvPr>
          <p:cNvSpPr txBox="1"/>
          <p:nvPr/>
        </p:nvSpPr>
        <p:spPr>
          <a:xfrm>
            <a:off x="7154415" y="4590446"/>
            <a:ext cx="18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*might be added</a:t>
            </a: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BB59F-A22A-B94C-3A69-FCD60FC7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FCBF2E-60A1-1C12-D58D-A1E0EBC4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Alerts with Azure Resource Graph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2F8AE0F-1BB1-4BE2-CA09-86619D28F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/>
          <a:p>
            <a:r>
              <a:rPr lang="en-US" dirty="0">
                <a:ea typeface="Roboto" panose="02000000000000000000" pitchFamily="2" charset="0"/>
              </a:rPr>
              <a:t>Don’t forget Azure Policy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Alerts are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reactive</a:t>
            </a:r>
          </a:p>
          <a:p>
            <a:r>
              <a:rPr lang="en-US" dirty="0">
                <a:ea typeface="Roboto" panose="02000000000000000000" pitchFamily="2" charset="0"/>
              </a:rPr>
              <a:t>Examples of interesting ARG alerts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FinOps – Someone creates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allowed</a:t>
            </a:r>
            <a:r>
              <a:rPr lang="en-US" dirty="0">
                <a:ea typeface="Roboto" panose="02000000000000000000" pitchFamily="2" charset="0"/>
              </a:rPr>
              <a:t>, but high-cost resources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Operational –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ResourceChanges</a:t>
            </a:r>
            <a:r>
              <a:rPr lang="en-US" dirty="0">
                <a:ea typeface="Roboto" panose="02000000000000000000" pitchFamily="2" charset="0"/>
              </a:rPr>
              <a:t> in sensitive scopes</a:t>
            </a:r>
          </a:p>
          <a:p>
            <a:pPr lvl="1"/>
            <a:endParaRPr lang="en-US" dirty="0">
              <a:ea typeface="Roboto" panose="02000000000000000000" pitchFamily="2" charset="0"/>
            </a:endParaRPr>
          </a:p>
          <a:p>
            <a:pPr lvl="1"/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4D3D8-D654-AA7B-BBD6-1C7EB7FE14F8}"/>
              </a:ext>
            </a:extLst>
          </p:cNvPr>
          <p:cNvSpPr txBox="1"/>
          <p:nvPr/>
        </p:nvSpPr>
        <p:spPr>
          <a:xfrm>
            <a:off x="9396536" y="1463754"/>
            <a:ext cx="63367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3800" b="0" dirty="0">
                <a:solidFill>
                  <a:srgbClr val="B0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6000" b="0" dirty="0">
              <a:solidFill>
                <a:srgbClr val="B0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75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25722-92B2-9ABC-E7D4-EB307B956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4BE942-6DD0-D7B0-BC67-EAD5034C4F94}"/>
              </a:ext>
            </a:extLst>
          </p:cNvPr>
          <p:cNvSpPr txBox="1"/>
          <p:nvPr/>
        </p:nvSpPr>
        <p:spPr>
          <a:xfrm>
            <a:off x="1403648" y="1463754"/>
            <a:ext cx="63367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3800" b="0" dirty="0">
                <a:solidFill>
                  <a:srgbClr val="B0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6000" b="0" dirty="0">
              <a:solidFill>
                <a:srgbClr val="B0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C4BAA5-AE8F-332F-B4EF-AC886E17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Alerts with Azure Resource Graph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EDB8F93-DFB2-4030-DFE7-7AA921E1B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772400" y="1563688"/>
            <a:ext cx="8229600" cy="2663825"/>
          </a:xfrm>
        </p:spPr>
        <p:txBody>
          <a:bodyPr/>
          <a:lstStyle/>
          <a:p>
            <a:r>
              <a:rPr lang="en-US" dirty="0">
                <a:ea typeface="Roboto" panose="02000000000000000000" pitchFamily="2" charset="0"/>
              </a:rPr>
              <a:t>Don’t forget Azure Policy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Alerts are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reactive</a:t>
            </a:r>
          </a:p>
          <a:p>
            <a:r>
              <a:rPr lang="en-US" dirty="0">
                <a:ea typeface="Roboto" panose="02000000000000000000" pitchFamily="2" charset="0"/>
              </a:rPr>
              <a:t>Examples of interesting ARG alerts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FinOps – Someone creates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allowed</a:t>
            </a:r>
            <a:r>
              <a:rPr lang="en-US" dirty="0">
                <a:ea typeface="Roboto" panose="02000000000000000000" pitchFamily="2" charset="0"/>
              </a:rPr>
              <a:t>, but high-cost resources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Operational –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ResourceChanges</a:t>
            </a:r>
            <a:r>
              <a:rPr lang="en-US" dirty="0">
                <a:ea typeface="Roboto" panose="02000000000000000000" pitchFamily="2" charset="0"/>
              </a:rPr>
              <a:t> in sensitive scopes</a:t>
            </a:r>
          </a:p>
          <a:p>
            <a:pPr lvl="1"/>
            <a:endParaRPr lang="en-US" dirty="0">
              <a:ea typeface="Roboto" panose="02000000000000000000" pitchFamily="2" charset="0"/>
            </a:endParaRPr>
          </a:p>
          <a:p>
            <a:pPr lvl="1"/>
            <a:endParaRPr lang="en-US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2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1000 records per query response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</a:rPr>
              <a:t>Implement pagination</a:t>
            </a:r>
          </a:p>
          <a:p>
            <a:r>
              <a:rPr lang="en-US" sz="2400" dirty="0"/>
              <a:t>      15 queries /       5 seconds /       User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x-</a:t>
            </a:r>
            <a:r>
              <a:rPr lang="en-US" sz="20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ms</a:t>
            </a:r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-user-quota-remaining</a:t>
            </a:r>
            <a:endParaRPr lang="en-US" sz="2000" dirty="0">
              <a:solidFill>
                <a:srgbClr val="FFCC01"/>
              </a:solidFill>
            </a:endParaRPr>
          </a:p>
          <a:p>
            <a:r>
              <a:rPr lang="en-US" sz="2400" dirty="0"/>
              <a:t>10 000 subscriptions limit for wide queries</a:t>
            </a:r>
          </a:p>
          <a:p>
            <a:pPr lvl="1"/>
            <a:endParaRPr lang="en-US" sz="2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07CCB-8E4A-3546-5E7E-CA419B52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791" y="2384612"/>
            <a:ext cx="374276" cy="3742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552A5D-76BE-BA1D-63AA-4BA8A6DB0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832" y="2395739"/>
            <a:ext cx="373106" cy="3731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D77790-6A90-8588-83CA-615A85BA8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591" y="2395739"/>
            <a:ext cx="373107" cy="3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B0637-8005-B5AC-8E12-14B25223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38AA0-14F7-9D7A-8FAC-2A984B93D8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686800" cy="2663825"/>
          </a:xfrm>
        </p:spPr>
        <p:txBody>
          <a:bodyPr/>
          <a:lstStyle/>
          <a:p>
            <a:r>
              <a:rPr lang="en-US" sz="2400" dirty="0">
                <a:ea typeface="Roboto" panose="02000000000000000000" pitchFamily="2" charset="0"/>
              </a:rPr>
              <a:t>   4000 queries /      Minute /      User /     Subscription</a:t>
            </a:r>
          </a:p>
          <a:p>
            <a:r>
              <a:rPr lang="en-US" sz="2400" dirty="0">
                <a:ea typeface="Roboto" panose="02000000000000000000" pitchFamily="2" charset="0"/>
              </a:rPr>
              <a:t>Redirect ARM API requests to ARG</a:t>
            </a:r>
            <a:endParaRPr lang="en-US" dirty="0">
              <a:ea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  <a:p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370A9-87CD-8515-0E40-0E7030EB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 GET/LIST API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4F0354-FC97-4D54-91FD-27FB1EBC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84" y="1608258"/>
            <a:ext cx="324665" cy="324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B16701-F2DD-8C39-FE94-5F0FD7F80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680" y="1586558"/>
            <a:ext cx="373106" cy="3731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5C6629-B94D-3F12-2502-958A4CBAC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6016" y="1585388"/>
            <a:ext cx="374276" cy="3742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DB887CA-5636-D78C-1754-CF5E7E7CA5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8633" y="1563688"/>
            <a:ext cx="395976" cy="395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43A58-9911-D4A3-627B-A848C9CAABF2}"/>
              </a:ext>
            </a:extLst>
          </p:cNvPr>
          <p:cNvSpPr txBox="1"/>
          <p:nvPr/>
        </p:nvSpPr>
        <p:spPr>
          <a:xfrm>
            <a:off x="9396536" y="3324315"/>
            <a:ext cx="23979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https://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management.azure.com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/subscriptions/{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subscriptionId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resourceGroups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}/providers/{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providerNamespace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resourceType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resourceName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}?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-version={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apiVersion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E3E12-01C9-5EAA-8670-7B501B043B24}"/>
              </a:ext>
            </a:extLst>
          </p:cNvPr>
          <p:cNvSpPr txBox="1"/>
          <p:nvPr/>
        </p:nvSpPr>
        <p:spPr>
          <a:xfrm>
            <a:off x="741150" y="2421118"/>
            <a:ext cx="135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14:cNvPr>
              <p14:cNvContentPartPr/>
              <p14:nvPr/>
            </p14:nvContentPartPr>
            <p14:xfrm>
              <a:off x="1043608" y="3508801"/>
              <a:ext cx="3110760" cy="2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968" y="3400801"/>
                <a:ext cx="321840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0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6 L -3.12257 1.23457E-6 " pathEditMode="relative" rAng="0" ptsTypes="AA">
                                      <p:cBhvr>
                                        <p:cTn id="51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1.48148E-6 L 0.16198 -1.48148E-6 C 0.23472 -1.48148E-6 0.32448 0.04846 0.32448 0.08766 L 0.32448 0.17562 " pathEditMode="relative" rAng="0" ptsTypes="AAAA">
                                      <p:cBhvr>
                                        <p:cTn id="6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10" grpId="0"/>
      <p:bldP spid="12" grpId="0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FC34A-5A82-D407-B776-7C73BF37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F1943B-D7F5-948F-721C-10F6DAC35C56}"/>
              </a:ext>
            </a:extLst>
          </p:cNvPr>
          <p:cNvSpPr txBox="1"/>
          <p:nvPr/>
        </p:nvSpPr>
        <p:spPr>
          <a:xfrm>
            <a:off x="1403648" y="1463754"/>
            <a:ext cx="63367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3800" b="0" dirty="0">
                <a:solidFill>
                  <a:srgbClr val="B0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sz="6000" b="0" dirty="0">
              <a:solidFill>
                <a:srgbClr val="B0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187C17B-91A5-280E-B68E-D34456F7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Azure Resource Graph in Dashboards</a:t>
            </a:r>
          </a:p>
        </p:txBody>
      </p:sp>
    </p:spTree>
    <p:extLst>
      <p:ext uri="{BB962C8B-B14F-4D97-AF65-F5344CB8AC3E}">
        <p14:creationId xmlns:p14="http://schemas.microsoft.com/office/powerpoint/2010/main" val="12826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0628-0854-0E6F-A725-A475B81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D5FB-93B0-9B42-9638-F3D2B0C22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 properties (only VMs for now)</a:t>
            </a:r>
          </a:p>
        </p:txBody>
      </p:sp>
    </p:spTree>
    <p:extLst>
      <p:ext uri="{BB962C8B-B14F-4D97-AF65-F5344CB8AC3E}">
        <p14:creationId xmlns:p14="http://schemas.microsoft.com/office/powerpoint/2010/main" val="1457001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CFBB0E21-E4AB-B69C-422C-7CC2A4FF98C5}"/>
              </a:ext>
            </a:extLst>
          </p:cNvPr>
          <p:cNvSpPr txBox="1">
            <a:spLocks/>
          </p:cNvSpPr>
          <p:nvPr/>
        </p:nvSpPr>
        <p:spPr>
          <a:xfrm>
            <a:off x="457200" y="1213564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the cloudy sea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ARG lets you query at scale</a:t>
            </a:r>
          </a:p>
          <a:p>
            <a:r>
              <a:rPr lang="en-US" dirty="0"/>
              <a:t>Find hidden treasures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Identify differences, misconfigurations, details</a:t>
            </a:r>
          </a:p>
          <a:p>
            <a:r>
              <a:rPr lang="en-US" dirty="0"/>
              <a:t>Hoist your sails anywhere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Use from Portal, VS Code (</a:t>
            </a:r>
            <a:r>
              <a:rPr lang="en-US" dirty="0" err="1">
                <a:solidFill>
                  <a:srgbClr val="FFCC01"/>
                </a:solidFill>
              </a:rPr>
              <a:t>bARGE</a:t>
            </a:r>
            <a:r>
              <a:rPr lang="en-US" dirty="0">
                <a:solidFill>
                  <a:srgbClr val="FFCC01"/>
                </a:solidFill>
              </a:rPr>
              <a:t>), CLI, dashboards, alerts and more</a:t>
            </a:r>
            <a:endParaRPr lang="en-US" dirty="0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01CE5A-5E85-1407-91B8-D3392ED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52" y="245479"/>
            <a:ext cx="2049638" cy="20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D044-4C32-77D6-CD9B-A516BBE74266}"/>
              </a:ext>
            </a:extLst>
          </p:cNvPr>
          <p:cNvSpPr txBox="1"/>
          <p:nvPr/>
        </p:nvSpPr>
        <p:spPr>
          <a:xfrm>
            <a:off x="4054714" y="3833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Install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bARGE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here!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536E-6C10-576B-CD79-0F423B380FEA}"/>
              </a:ext>
            </a:extLst>
          </p:cNvPr>
          <p:cNvGrpSpPr/>
          <p:nvPr/>
        </p:nvGrpSpPr>
        <p:grpSpPr>
          <a:xfrm>
            <a:off x="7803389" y="4689217"/>
            <a:ext cx="1121501" cy="260981"/>
            <a:chOff x="9775935" y="6229126"/>
            <a:chExt cx="1691379" cy="393596"/>
          </a:xfrm>
        </p:grpSpPr>
        <p:pic>
          <p:nvPicPr>
            <p:cNvPr id="14" name="Graphic 56">
              <a:extLst>
                <a:ext uri="{FF2B5EF4-FFF2-40B4-BE49-F238E27FC236}">
                  <a16:creationId xmlns:a16="http://schemas.microsoft.com/office/drawing/2014/main" id="{F93F2FE0-26F4-523E-B779-48A3998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5" name="Graphic 56">
              <a:extLst>
                <a:ext uri="{FF2B5EF4-FFF2-40B4-BE49-F238E27FC236}">
                  <a16:creationId xmlns:a16="http://schemas.microsoft.com/office/drawing/2014/main" id="{DE48CE6E-C8B6-8CD2-FB9B-DE651295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135C20-87D4-3239-AD22-93F6E175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3519676-7924-F775-5507-93AE5DBD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E7EE51-7E26-4307-BFA8-771F4CFE2110}"/>
              </a:ext>
            </a:extLst>
          </p:cNvPr>
          <p:cNvSpPr txBox="1"/>
          <p:nvPr/>
        </p:nvSpPr>
        <p:spPr>
          <a:xfrm>
            <a:off x="6126572" y="4638347"/>
            <a:ext cx="20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PalmEmanuel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113DDD-ED75-20D1-55BD-A8EF1A50EC08}"/>
              </a:ext>
            </a:extLst>
          </p:cNvPr>
          <p:cNvGrpSpPr/>
          <p:nvPr/>
        </p:nvGrpSpPr>
        <p:grpSpPr>
          <a:xfrm rot="5400000">
            <a:off x="6358634" y="756426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918" y="256485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5E4419-40A5-359F-3F34-ED7E141C8425}"/>
              </a:ext>
            </a:extLst>
          </p:cNvPr>
          <p:cNvGrpSpPr/>
          <p:nvPr/>
        </p:nvGrpSpPr>
        <p:grpSpPr>
          <a:xfrm flipH="1" flipV="1">
            <a:off x="6982974" y="4205967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2558" y="256449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85DC6BD-EF9F-6C13-1799-B727D4CA910F}"/>
              </a:ext>
            </a:extLst>
          </p:cNvPr>
          <p:cNvSpPr txBox="1"/>
          <p:nvPr/>
        </p:nvSpPr>
        <p:spPr>
          <a:xfrm>
            <a:off x="7415966" y="39966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Reach out!</a:t>
            </a:r>
          </a:p>
        </p:txBody>
      </p:sp>
      <p:sp>
        <p:nvSpPr>
          <p:cNvPr id="70" name="Tittel 1">
            <a:extLst>
              <a:ext uri="{FF2B5EF4-FFF2-40B4-BE49-F238E27FC236}">
                <a16:creationId xmlns:a16="http://schemas.microsoft.com/office/drawing/2014/main" id="{C1D7BBDC-B994-8473-FDBC-0F13DACFB4C6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GB" dirty="0">
                <a:ea typeface="Roboto" panose="02000000000000000000" pitchFamily="2" charset="0"/>
              </a:rPr>
              <a:t>Key Takeaways</a:t>
            </a:r>
            <a:endParaRPr lang="nb-NO" dirty="0">
              <a:ea typeface="Roboto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137D7BAE-1381-55EB-2AA7-06C8D5E0F20F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18940-70DE-617D-385E-BD17E3776027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What’s a pirate’s favorite Azure service? 🏴‍☠️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512C2-2D3E-7E05-1CB6-B3E1B960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gh Quality Gives Pause Pirate Blank Meme Template">
            <a:extLst>
              <a:ext uri="{FF2B5EF4-FFF2-40B4-BE49-F238E27FC236}">
                <a16:creationId xmlns:a16="http://schemas.microsoft.com/office/drawing/2014/main" id="{BA919BA5-3370-5D23-0DF3-3A70D4CFF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6372200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03B4-B125-A066-8FF5-C1E9D79F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EA78A-099E-0E73-8B73-89782FF6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2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1F7BA6BE-B978-38E5-7005-A98F9D6DC72C}"/>
              </a:ext>
            </a:extLst>
          </p:cNvPr>
          <p:cNvSpPr/>
          <p:nvPr/>
        </p:nvSpPr>
        <p:spPr>
          <a:xfrm>
            <a:off x="3004363" y="1581640"/>
            <a:ext cx="3135273" cy="1980220"/>
          </a:xfrm>
          <a:prstGeom prst="wedgeEllipseCallout">
            <a:avLst>
              <a:gd name="adj1" fmla="val -77266"/>
              <a:gd name="adj2" fmla="val -1974"/>
            </a:avLst>
          </a:prstGeom>
          <a:solidFill>
            <a:schemeClr val="bg1"/>
          </a:solidFill>
          <a:ln w="25400">
            <a:solidFill>
              <a:srgbClr val="ED2A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A2DBDC-C862-8685-1504-FD9242EA20C3}"/>
              </a:ext>
            </a:extLst>
          </p:cNvPr>
          <p:cNvSpPr txBox="1">
            <a:spLocks/>
          </p:cNvSpPr>
          <p:nvPr/>
        </p:nvSpPr>
        <p:spPr>
          <a:xfrm>
            <a:off x="2357497" y="1347614"/>
            <a:ext cx="2765874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6FBE9-9EC7-0E80-35FE-33CB9354CE3E}"/>
              </a:ext>
            </a:extLst>
          </p:cNvPr>
          <p:cNvSpPr txBox="1">
            <a:spLocks/>
          </p:cNvSpPr>
          <p:nvPr/>
        </p:nvSpPr>
        <p:spPr>
          <a:xfrm>
            <a:off x="3309274" y="1491630"/>
            <a:ext cx="2525452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2ED71A-8ED6-F043-98CE-DBD3AED90603}"/>
              </a:ext>
            </a:extLst>
          </p:cNvPr>
          <p:cNvSpPr txBox="1">
            <a:spLocks/>
          </p:cNvSpPr>
          <p:nvPr/>
        </p:nvSpPr>
        <p:spPr>
          <a:xfrm>
            <a:off x="4067944" y="1491630"/>
            <a:ext cx="2664296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G</a:t>
            </a:r>
          </a:p>
        </p:txBody>
      </p:sp>
      <p:pic>
        <p:nvPicPr>
          <p:cNvPr id="3" name="Picture 2" descr="High Quality Gives Pause Pirate Blank Meme Template">
            <a:extLst>
              <a:ext uri="{FF2B5EF4-FFF2-40B4-BE49-F238E27FC236}">
                <a16:creationId xmlns:a16="http://schemas.microsoft.com/office/drawing/2014/main" id="{C380B36D-62D1-E053-750D-D2C78D909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9396536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41127-3E13-E957-E884-3FA3A4879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288" y="-1676722"/>
            <a:ext cx="1517848" cy="1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3EBA-F76B-C940-1A7B-1BEC1A1E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005353-4CA8-FDBD-E968-EC9D65F8AD33}"/>
              </a:ext>
            </a:extLst>
          </p:cNvPr>
          <p:cNvSpPr txBox="1">
            <a:spLocks/>
          </p:cNvSpPr>
          <p:nvPr/>
        </p:nvSpPr>
        <p:spPr>
          <a:xfrm>
            <a:off x="5364088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E8E73-D9D5-EFA2-5C45-5B4C22417295}"/>
              </a:ext>
            </a:extLst>
          </p:cNvPr>
          <p:cNvSpPr txBox="1">
            <a:spLocks/>
          </p:cNvSpPr>
          <p:nvPr/>
        </p:nvSpPr>
        <p:spPr>
          <a:xfrm>
            <a:off x="3275856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5BD700-8C66-DA2D-6B1A-2E77CE18EFF3}"/>
              </a:ext>
            </a:extLst>
          </p:cNvPr>
          <p:cNvSpPr txBox="1">
            <a:spLocks/>
          </p:cNvSpPr>
          <p:nvPr/>
        </p:nvSpPr>
        <p:spPr>
          <a:xfrm>
            <a:off x="1979712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2437-6FE9-6D6A-205B-EBF21D1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B1F17-7BD3-D526-323B-49CDB9BD816D}"/>
              </a:ext>
            </a:extLst>
          </p:cNvPr>
          <p:cNvSpPr txBox="1">
            <a:spLocks/>
          </p:cNvSpPr>
          <p:nvPr/>
        </p:nvSpPr>
        <p:spPr>
          <a:xfrm>
            <a:off x="601216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512C1F4E-5B78-21AF-9A1F-8AD5CDDB3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Query the Azure management plane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Across management groups and subscriptions</a:t>
            </a:r>
            <a:endParaRPr lang="en-US" sz="1800" dirty="0"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Uses Kusto Query Language (KQL)</a:t>
            </a:r>
          </a:p>
          <a:p>
            <a:pPr lvl="1"/>
            <a:r>
              <a:rPr lang="en-US" sz="1400" dirty="0">
                <a:solidFill>
                  <a:srgbClr val="FFCC01"/>
                </a:solidFill>
                <a:ea typeface="Roboto" panose="02000000000000000000" pitchFamily="2" charset="0"/>
              </a:rPr>
              <a:t>A subset of the KQL supported by Azure Monitor/Log Analytics, Data Explorer, Sentinel</a:t>
            </a:r>
            <a:endParaRPr lang="en-US" sz="1600" dirty="0">
              <a:solidFill>
                <a:srgbClr val="FFCC01"/>
              </a:solidFill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Based on Azure RBAC with your own permissions</a:t>
            </a:r>
          </a:p>
          <a:p>
            <a:r>
              <a:rPr lang="en-US" sz="1800" dirty="0">
                <a:ea typeface="Roboto" panose="02000000000000000000" pitchFamily="2" charset="0"/>
              </a:rPr>
              <a:t>Flexible usage through tooling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96DCF9-7E32-BFC7-9324-4225E911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288" y="253802"/>
            <a:ext cx="1517848" cy="151784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AB279-E5E4-2979-E85C-EFF0D0A75108}"/>
              </a:ext>
            </a:extLst>
          </p:cNvPr>
          <p:cNvGrpSpPr/>
          <p:nvPr/>
        </p:nvGrpSpPr>
        <p:grpSpPr>
          <a:xfrm rot="21437984">
            <a:off x="4201265" y="2461270"/>
            <a:ext cx="3441351" cy="467244"/>
            <a:chOff x="4156776" y="2579638"/>
            <a:chExt cx="3130629" cy="42505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14:cNvPr>
                <p14:cNvContentPartPr/>
                <p14:nvPr/>
              </p14:nvContentPartPr>
              <p14:xfrm rot="21514194">
                <a:off x="4198016" y="2579638"/>
                <a:ext cx="3089389" cy="425056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514194">
                  <a:off x="4181641" y="2563592"/>
                  <a:ext cx="3121812" cy="457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14:cNvPr>
                <p14:cNvContentPartPr/>
                <p14:nvPr/>
              </p14:nvContentPartPr>
              <p14:xfrm rot="335331">
                <a:off x="4156776" y="2635637"/>
                <a:ext cx="3098520" cy="309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335331">
                  <a:off x="4140728" y="2619256"/>
                  <a:ext cx="3130943" cy="34203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07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A8BB-35A9-4832-B7AE-15FD9178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14275-9085-A74D-C91E-826A7D1844AD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C4E7F-05DB-8124-B141-C21B49A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5BF39-0976-DD6D-D12F-7B03BC72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219EE-E8B7-5A43-F844-3A63897A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04" b="20046"/>
          <a:stretch>
            <a:fillRect/>
          </a:stretch>
        </p:blipFill>
        <p:spPr>
          <a:xfrm>
            <a:off x="9396536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775-E30E-CAC2-DE0C-0DF20156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24639F-744D-B91C-CA7C-D35637BC9CCC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BA1D4F-D2AA-FE16-A102-2BD9579F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9E9612-C766-6FB1-F913-D97E386C8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EF1AF-7765-4E7D-9F46-9DFA168788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4004" b="20046"/>
          <a:stretch>
            <a:fillRect/>
          </a:stretch>
        </p:blipFill>
        <p:spPr>
          <a:xfrm>
            <a:off x="0" y="1347614"/>
            <a:ext cx="9144000" cy="288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E69C-9B10-D34D-7A82-FC3FDB1D12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/>
        </p:blipFill>
        <p:spPr>
          <a:xfrm>
            <a:off x="1594132" y="2968146"/>
            <a:ext cx="7549868" cy="2195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137648-FA8B-B967-1ED9-F0F96CCABB3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7325" y="1651000"/>
            <a:ext cx="1673225" cy="1717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EE400F-A0E6-C667-89C5-DAF2D580015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535" y="1744737"/>
            <a:ext cx="1649165" cy="13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6276-67C3-28AB-5F54-67CBCFAB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27E776-E1FC-FB19-86AB-F04B58050595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E83EEE-B004-DC8F-0B5B-AAAEABC7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716B4C-BA55-A5AE-2068-C3052F5E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BA3BFA-F6D8-76FB-3CAF-34EBAFA0F5E4}"/>
              </a:ext>
            </a:extLst>
          </p:cNvPr>
          <p:cNvSpPr txBox="1">
            <a:spLocks/>
          </p:cNvSpPr>
          <p:nvPr/>
        </p:nvSpPr>
        <p:spPr>
          <a:xfrm>
            <a:off x="-5869160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0832B7F-810F-9B40-B7F7-34FB067E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75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This Is Brilliant But I Like This Meme Generator - Piñata Farms - The best  meme generator and meme maker for video &amp; image memes">
            <a:extLst>
              <a:ext uri="{FF2B5EF4-FFF2-40B4-BE49-F238E27FC236}">
                <a16:creationId xmlns:a16="http://schemas.microsoft.com/office/drawing/2014/main" id="{A15D231A-DEBB-A11E-125E-B12A34AE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0" y="1404024"/>
            <a:ext cx="3497750" cy="361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FE313-CF33-1010-EC43-664AFEAA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499992" y="4170795"/>
            <a:ext cx="1224136" cy="385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F4157-4505-AAF4-BFC5-B1CBAF6216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518844" y="2483303"/>
            <a:ext cx="1224136" cy="385597"/>
          </a:xfrm>
          <a:prstGeom prst="rect">
            <a:avLst/>
          </a:prstGeom>
        </p:spPr>
      </p:pic>
      <p:pic>
        <p:nvPicPr>
          <p:cNvPr id="13" name="Picture 12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E3AFB692-3266-5ED5-204D-7BC99320C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9612" y="2075343"/>
            <a:ext cx="742740" cy="742740"/>
          </a:xfrm>
          <a:prstGeom prst="rect">
            <a:avLst/>
          </a:prstGeom>
        </p:spPr>
      </p:pic>
      <p:pic>
        <p:nvPicPr>
          <p:cNvPr id="17" name="Picture 16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8F510329-2EDF-8037-621D-939839EAD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510" y="379942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9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714F-E8E6-8E3A-3EA4-8AD8A3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B2551-F678-C5A3-E0B4-5B6ED7CB267A}"/>
              </a:ext>
            </a:extLst>
          </p:cNvPr>
          <p:cNvSpPr txBox="1">
            <a:spLocks/>
          </p:cNvSpPr>
          <p:nvPr/>
        </p:nvSpPr>
        <p:spPr>
          <a:xfrm>
            <a:off x="3615208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4385E7-4BE6-7F36-0DA6-387029A1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8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7B9E1D-9282-AE41-2FA1-8F1A0FAFAA80}"/>
              </a:ext>
            </a:extLst>
          </p:cNvPr>
          <p:cNvSpPr txBox="1">
            <a:spLocks/>
          </p:cNvSpPr>
          <p:nvPr/>
        </p:nvSpPr>
        <p:spPr>
          <a:xfrm>
            <a:off x="-3492896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C82495-E06C-557D-4EC2-631F71C2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82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6949</TotalTime>
  <Words>768</Words>
  <Application>Microsoft Macintosh PowerPoint</Application>
  <PresentationFormat>On-screen Show (16:9)</PresentationFormat>
  <Paragraphs>185</Paragraphs>
  <Slides>28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Cascadia Code</vt:lpstr>
      <vt:lpstr>Roboto</vt:lpstr>
      <vt:lpstr>Calibri</vt:lpstr>
      <vt:lpstr>IBM Plex Sans</vt:lpstr>
      <vt:lpstr>Arial</vt:lpstr>
      <vt:lpstr>PPT-mal_NIC</vt:lpstr>
      <vt:lpstr>PowerPoint Presentation</vt:lpstr>
      <vt:lpstr>PowerPoint Presentation</vt:lpstr>
      <vt:lpstr>What’s a pirate’s favorite Azure service? 🏴‍☠️</vt:lpstr>
      <vt:lpstr>PowerPoint Presentation</vt:lpstr>
      <vt:lpstr>Azure Resource Graph</vt:lpstr>
      <vt:lpstr>Azure Resource Graph</vt:lpstr>
      <vt:lpstr>Azure Resource Graph</vt:lpstr>
      <vt:lpstr>Azure Resource Graph</vt:lpstr>
      <vt:lpstr>Azure Resource Graph</vt:lpstr>
      <vt:lpstr>PowerPoint Presentation</vt:lpstr>
      <vt:lpstr>Emanuel Palm</vt:lpstr>
      <vt:lpstr>Ways to use Azure Resource Graph</vt:lpstr>
      <vt:lpstr>ARG KQL Syntax</vt:lpstr>
      <vt:lpstr>Example Query</vt:lpstr>
      <vt:lpstr>Example Query</vt:lpstr>
      <vt:lpstr>Example Query</vt:lpstr>
      <vt:lpstr>Querying Azure Resource Graph</vt:lpstr>
      <vt:lpstr>Case Sensitivity</vt:lpstr>
      <vt:lpstr>Matches Regex</vt:lpstr>
      <vt:lpstr>Sharing Queries</vt:lpstr>
      <vt:lpstr>Tips &amp; Tricks</vt:lpstr>
      <vt:lpstr>Alerts with Azure Resource Graph</vt:lpstr>
      <vt:lpstr>Alerts with Azure Resource Graph</vt:lpstr>
      <vt:lpstr>Limitations</vt:lpstr>
      <vt:lpstr>ARG GET/LIST API</vt:lpstr>
      <vt:lpstr>Azure Resource Graph in Dashboards</vt:lpstr>
      <vt:lpstr>Other notes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278</cp:revision>
  <dcterms:created xsi:type="dcterms:W3CDTF">2012-11-21T10:27:26Z</dcterms:created>
  <dcterms:modified xsi:type="dcterms:W3CDTF">2025-10-26T21:32:53Z</dcterms:modified>
</cp:coreProperties>
</file>